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12" r:id="rId1"/>
  </p:sldMasterIdLst>
  <p:notesMasterIdLst>
    <p:notesMasterId r:id="rId26"/>
  </p:notesMasterIdLst>
  <p:sldIdLst>
    <p:sldId id="256" r:id="rId2"/>
    <p:sldId id="368" r:id="rId3"/>
    <p:sldId id="291" r:id="rId4"/>
    <p:sldId id="292" r:id="rId5"/>
    <p:sldId id="392" r:id="rId6"/>
    <p:sldId id="369" r:id="rId7"/>
    <p:sldId id="370" r:id="rId8"/>
    <p:sldId id="371" r:id="rId9"/>
    <p:sldId id="373" r:id="rId10"/>
    <p:sldId id="386" r:id="rId11"/>
    <p:sldId id="387" r:id="rId12"/>
    <p:sldId id="389" r:id="rId13"/>
    <p:sldId id="393" r:id="rId14"/>
    <p:sldId id="388" r:id="rId15"/>
    <p:sldId id="394" r:id="rId16"/>
    <p:sldId id="385" r:id="rId17"/>
    <p:sldId id="362" r:id="rId18"/>
    <p:sldId id="363" r:id="rId19"/>
    <p:sldId id="382" r:id="rId20"/>
    <p:sldId id="380" r:id="rId21"/>
    <p:sldId id="381" r:id="rId22"/>
    <p:sldId id="390" r:id="rId23"/>
    <p:sldId id="383" r:id="rId24"/>
    <p:sldId id="391" r:id="rId2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E9900"/>
    <a:srgbClr val="2B2B2B"/>
    <a:srgbClr val="9E5ECE"/>
    <a:srgbClr val="FCF6B3"/>
    <a:srgbClr val="000000"/>
    <a:srgbClr val="002060"/>
    <a:srgbClr val="232F3F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536" autoAdjust="0"/>
    <p:restoredTop sz="94610"/>
  </p:normalViewPr>
  <p:slideViewPr>
    <p:cSldViewPr>
      <p:cViewPr varScale="1">
        <p:scale>
          <a:sx n="146" d="100"/>
          <a:sy n="146" d="100"/>
        </p:scale>
        <p:origin x="192" y="3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329203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542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O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2932816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O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3038472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533399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881113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9226"/>
            <a:ext cx="1971675" cy="431992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9226"/>
            <a:ext cx="5800725" cy="4319924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412384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30970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850697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498135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020458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316024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344892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75580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5234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8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24777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750737"/>
            <a:ext cx="9143989" cy="49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67839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6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9.png"/><Relationship Id="rId5" Type="http://schemas.microsoft.com/office/2007/relationships/hdphoto" Target="../media/hdphoto5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7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8.wdp"/><Relationship Id="rId7" Type="http://schemas.microsoft.com/office/2007/relationships/hdphoto" Target="../media/hdphoto10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0.jpeg"/><Relationship Id="rId5" Type="http://schemas.microsoft.com/office/2007/relationships/hdphoto" Target="../media/hdphoto9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11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6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microsoft.com/office/2007/relationships/hdphoto" Target="../media/hdphoto12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13.wd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6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2.jpeg"/><Relationship Id="rId5" Type="http://schemas.microsoft.com/office/2007/relationships/hdphoto" Target="../media/hdphoto12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13.wdp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16.wdp"/><Relationship Id="rId13" Type="http://schemas.openxmlformats.org/officeDocument/2006/relationships/image" Target="../media/image14.jpe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5.wdp"/><Relationship Id="rId11" Type="http://schemas.openxmlformats.org/officeDocument/2006/relationships/image" Target="../media/image8.png"/><Relationship Id="rId5" Type="http://schemas.openxmlformats.org/officeDocument/2006/relationships/image" Target="../media/image5.png"/><Relationship Id="rId10" Type="http://schemas.microsoft.com/office/2007/relationships/hdphoto" Target="../media/hdphoto17.wdp"/><Relationship Id="rId4" Type="http://schemas.microsoft.com/office/2007/relationships/hdphoto" Target="../media/hdphoto14.wdp"/><Relationship Id="rId9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Proyecto Integrador 1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825038" y="3341716"/>
            <a:ext cx="7543800" cy="14622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Domiciano RIncón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/>
              <a:t>Ingeniería Telemática</a:t>
            </a:r>
          </a:p>
        </p:txBody>
      </p:sp>
      <p:pic>
        <p:nvPicPr>
          <p:cNvPr id="1030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637" y="915566"/>
            <a:ext cx="2752725" cy="866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monitoreo de variables ambientales para hacer seguimiento de cultivos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A3B8C3-FAE4-4F1E-B9D1-5D01DBE54E67}"/>
              </a:ext>
            </a:extLst>
          </p:cNvPr>
          <p:cNvSpPr txBox="1"/>
          <p:nvPr/>
        </p:nvSpPr>
        <p:spPr>
          <a:xfrm>
            <a:off x="323339" y="2202418"/>
            <a:ext cx="187904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Sistema de medición: temperatura, humedas, PH, etc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24029C-2687-B41C-272C-D427C56EA6EF}"/>
              </a:ext>
            </a:extLst>
          </p:cNvPr>
          <p:cNvSpPr txBox="1"/>
          <p:nvPr/>
        </p:nvSpPr>
        <p:spPr>
          <a:xfrm>
            <a:off x="107504" y="4002900"/>
            <a:ext cx="27112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Dashboard con informes diarios</a:t>
            </a:r>
          </a:p>
        </p:txBody>
      </p:sp>
      <p:pic>
        <p:nvPicPr>
          <p:cNvPr id="13" name="Picture 4" descr="Agricultura de precisión | Esri Colombia">
            <a:extLst>
              <a:ext uri="{FF2B5EF4-FFF2-40B4-BE49-F238E27FC236}">
                <a16:creationId xmlns:a16="http://schemas.microsoft.com/office/drawing/2014/main" id="{867BE69C-D059-EB3A-2FC6-E783475AE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1401" y="2836783"/>
            <a:ext cx="2608965" cy="146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6196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registro de suscripciones a gimnasios para permitir el ingreso automático</a:t>
            </a:r>
          </a:p>
        </p:txBody>
      </p:sp>
      <p:pic>
        <p:nvPicPr>
          <p:cNvPr id="2" name="Picture 2" descr="Las claves para elegir un buen gimnasio si eres novato en el fitness">
            <a:extLst>
              <a:ext uri="{FF2B5EF4-FFF2-40B4-BE49-F238E27FC236}">
                <a16:creationId xmlns:a16="http://schemas.microsoft.com/office/drawing/2014/main" id="{CE03E86A-DC47-5FF5-E577-6086DD51E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4303" y="2844378"/>
            <a:ext cx="2238208" cy="1492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DAECA2E-9F6D-A5D8-163F-468AD13A808E}"/>
              </a:ext>
            </a:extLst>
          </p:cNvPr>
          <p:cNvSpPr txBox="1"/>
          <p:nvPr/>
        </p:nvSpPr>
        <p:spPr>
          <a:xfrm>
            <a:off x="141284" y="2202418"/>
            <a:ext cx="228246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Cerradura electrónica con un sistema de identificación de cliente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16A114-3FC4-3CF6-557E-C2B043B90514}"/>
              </a:ext>
            </a:extLst>
          </p:cNvPr>
          <p:cNvSpPr txBox="1"/>
          <p:nvPr/>
        </p:nvSpPr>
        <p:spPr>
          <a:xfrm>
            <a:off x="-6661" y="4025923"/>
            <a:ext cx="31086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Sistema de gestión de suscripciones</a:t>
            </a:r>
          </a:p>
        </p:txBody>
      </p:sp>
    </p:spTree>
    <p:extLst>
      <p:ext uri="{BB962C8B-B14F-4D97-AF65-F5344CB8AC3E}">
        <p14:creationId xmlns:p14="http://schemas.microsoft.com/office/powerpoint/2010/main" val="2589199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-3483" y="4007361"/>
            <a:ext cx="31743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Página de solicitud de reservas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reservas de los nuevos espacios de ICESI por medio de claves temporales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E883EB-6673-9BEE-1FC7-ADDCDA4D6D16}"/>
              </a:ext>
            </a:extLst>
          </p:cNvPr>
          <p:cNvSpPr txBox="1"/>
          <p:nvPr/>
        </p:nvSpPr>
        <p:spPr>
          <a:xfrm>
            <a:off x="30005" y="2209176"/>
            <a:ext cx="243364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Cerradura electrónica con teclado para digitar la clave temporal</a:t>
            </a:r>
          </a:p>
        </p:txBody>
      </p:sp>
      <p:pic>
        <p:nvPicPr>
          <p:cNvPr id="3" name="Picture 2" descr="A picture containing building, outdoor, green&#10;&#10;Description automatically generated">
            <a:extLst>
              <a:ext uri="{FF2B5EF4-FFF2-40B4-BE49-F238E27FC236}">
                <a16:creationId xmlns:a16="http://schemas.microsoft.com/office/drawing/2014/main" id="{B395C444-43FC-50DB-FA4B-1A1AE425E6B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55976" y="2850556"/>
            <a:ext cx="1368152" cy="144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1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-3483" y="4007361"/>
            <a:ext cx="31743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Dashboard de monitoreo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vigilancia en hogares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E883EB-6673-9BEE-1FC7-ADDCDA4D6D16}"/>
              </a:ext>
            </a:extLst>
          </p:cNvPr>
          <p:cNvSpPr txBox="1"/>
          <p:nvPr/>
        </p:nvSpPr>
        <p:spPr>
          <a:xfrm>
            <a:off x="30005" y="2209176"/>
            <a:ext cx="243364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Sistema de cámara, sensores de movimiento y alarma</a:t>
            </a:r>
          </a:p>
        </p:txBody>
      </p:sp>
      <p:pic>
        <p:nvPicPr>
          <p:cNvPr id="1026" name="Picture 2" descr="The fallacy behind private surveillance cameras in San Francisco -  CalMatters">
            <a:extLst>
              <a:ext uri="{FF2B5EF4-FFF2-40B4-BE49-F238E27FC236}">
                <a16:creationId xmlns:a16="http://schemas.microsoft.com/office/drawing/2014/main" id="{823A1A28-5092-2BA7-1D77-DEC4D7DCF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788" y="2926551"/>
            <a:ext cx="2265723" cy="1336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58201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-3483" y="4007361"/>
            <a:ext cx="31743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Dashboard con informes de pacientes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medición de temblor en manos para la prueba de espiral de arquímedes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E883EB-6673-9BEE-1FC7-ADDCDA4D6D16}"/>
              </a:ext>
            </a:extLst>
          </p:cNvPr>
          <p:cNvSpPr txBox="1"/>
          <p:nvPr/>
        </p:nvSpPr>
        <p:spPr>
          <a:xfrm>
            <a:off x="30005" y="2209176"/>
            <a:ext cx="24336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Sensores para registrar movimiento en manos</a:t>
            </a:r>
          </a:p>
        </p:txBody>
      </p:sp>
      <p:pic>
        <p:nvPicPr>
          <p:cNvPr id="13" name="Picture 2" descr="Espiral de Arquímedes - Wikipedia, la enciclopedia libre">
            <a:extLst>
              <a:ext uri="{FF2B5EF4-FFF2-40B4-BE49-F238E27FC236}">
                <a16:creationId xmlns:a16="http://schemas.microsoft.com/office/drawing/2014/main" id="{A3A42607-C0AE-1F29-C92E-908456318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2855018"/>
            <a:ext cx="1349316" cy="1370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Cuándo consultar un neurólogo por dolor de cabeza? – Isabel Restrepo">
            <a:extLst>
              <a:ext uri="{FF2B5EF4-FFF2-40B4-BE49-F238E27FC236}">
                <a16:creationId xmlns:a16="http://schemas.microsoft.com/office/drawing/2014/main" id="{092D11C9-1513-D4A3-9061-F403FA292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1656" y="2850580"/>
            <a:ext cx="2467147" cy="137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62814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MDS UPDRS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FD87381-293A-6124-D17E-996DAA1B65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6421" y="771550"/>
            <a:ext cx="3631158" cy="391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3687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Calificación</a:t>
            </a:r>
            <a:endParaRPr lang="es-CO" dirty="0"/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redondeado 27">
            <a:extLst>
              <a:ext uri="{FF2B5EF4-FFF2-40B4-BE49-F238E27FC236}">
                <a16:creationId xmlns:a16="http://schemas.microsoft.com/office/drawing/2014/main" id="{D85A31DE-37F3-EC55-EAF8-F9094BB23345}"/>
              </a:ext>
            </a:extLst>
          </p:cNvPr>
          <p:cNvSpPr/>
          <p:nvPr/>
        </p:nvSpPr>
        <p:spPr>
          <a:xfrm>
            <a:off x="478250" y="1636849"/>
            <a:ext cx="2149534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10%</a:t>
            </a:r>
          </a:p>
        </p:txBody>
      </p:sp>
      <p:sp>
        <p:nvSpPr>
          <p:cNvPr id="4" name="CuadroTexto 28">
            <a:extLst>
              <a:ext uri="{FF2B5EF4-FFF2-40B4-BE49-F238E27FC236}">
                <a16:creationId xmlns:a16="http://schemas.microsoft.com/office/drawing/2014/main" id="{12873E9B-4260-6CA5-1B20-B98A21796A2B}"/>
              </a:ext>
            </a:extLst>
          </p:cNvPr>
          <p:cNvSpPr txBox="1"/>
          <p:nvPr/>
        </p:nvSpPr>
        <p:spPr>
          <a:xfrm>
            <a:off x="214485" y="3922686"/>
            <a:ext cx="2170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tx1"/>
                </a:solidFill>
              </a:rPr>
              <a:t>Implementación</a:t>
            </a:r>
          </a:p>
        </p:txBody>
      </p:sp>
      <p:sp>
        <p:nvSpPr>
          <p:cNvPr id="5" name="CuadroTexto 29">
            <a:extLst>
              <a:ext uri="{FF2B5EF4-FFF2-40B4-BE49-F238E27FC236}">
                <a16:creationId xmlns:a16="http://schemas.microsoft.com/office/drawing/2014/main" id="{131993E7-FABC-C2B6-A5A5-AA252542C14D}"/>
              </a:ext>
            </a:extLst>
          </p:cNvPr>
          <p:cNvSpPr txBox="1"/>
          <p:nvPr/>
        </p:nvSpPr>
        <p:spPr>
          <a:xfrm>
            <a:off x="251522" y="1347224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tx1"/>
                </a:solidFill>
              </a:rPr>
              <a:t>Fase de análisis</a:t>
            </a:r>
          </a:p>
        </p:txBody>
      </p:sp>
      <p:sp>
        <p:nvSpPr>
          <p:cNvPr id="6" name="Rectángulo redondeado 30">
            <a:extLst>
              <a:ext uri="{FF2B5EF4-FFF2-40B4-BE49-F238E27FC236}">
                <a16:creationId xmlns:a16="http://schemas.microsoft.com/office/drawing/2014/main" id="{039B4415-0BE2-B6EB-C3C2-AF90F18B88BF}"/>
              </a:ext>
            </a:extLst>
          </p:cNvPr>
          <p:cNvSpPr/>
          <p:nvPr/>
        </p:nvSpPr>
        <p:spPr>
          <a:xfrm>
            <a:off x="441213" y="4221153"/>
            <a:ext cx="4091407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30%</a:t>
            </a:r>
          </a:p>
        </p:txBody>
      </p:sp>
      <p:sp>
        <p:nvSpPr>
          <p:cNvPr id="7" name="Rectángulo redondeado 27">
            <a:extLst>
              <a:ext uri="{FF2B5EF4-FFF2-40B4-BE49-F238E27FC236}">
                <a16:creationId xmlns:a16="http://schemas.microsoft.com/office/drawing/2014/main" id="{4BA5ADD3-116B-CD11-888A-18829554B14D}"/>
              </a:ext>
            </a:extLst>
          </p:cNvPr>
          <p:cNvSpPr/>
          <p:nvPr/>
        </p:nvSpPr>
        <p:spPr>
          <a:xfrm>
            <a:off x="446138" y="2301990"/>
            <a:ext cx="2181646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10%</a:t>
            </a:r>
          </a:p>
        </p:txBody>
      </p:sp>
      <p:sp>
        <p:nvSpPr>
          <p:cNvPr id="8" name="CuadroTexto 29">
            <a:extLst>
              <a:ext uri="{FF2B5EF4-FFF2-40B4-BE49-F238E27FC236}">
                <a16:creationId xmlns:a16="http://schemas.microsoft.com/office/drawing/2014/main" id="{8F3DDEDE-7D23-058F-75F7-5786D2BA750D}"/>
              </a:ext>
            </a:extLst>
          </p:cNvPr>
          <p:cNvSpPr txBox="1"/>
          <p:nvPr/>
        </p:nvSpPr>
        <p:spPr>
          <a:xfrm>
            <a:off x="219410" y="1995686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tx1"/>
                </a:solidFill>
              </a:rPr>
              <a:t>Diseño de solución</a:t>
            </a:r>
          </a:p>
        </p:txBody>
      </p:sp>
      <p:sp>
        <p:nvSpPr>
          <p:cNvPr id="10" name="Rectángulo redondeado 27">
            <a:extLst>
              <a:ext uri="{FF2B5EF4-FFF2-40B4-BE49-F238E27FC236}">
                <a16:creationId xmlns:a16="http://schemas.microsoft.com/office/drawing/2014/main" id="{B89FAF13-3691-B421-1091-E2950B1E7E0E}"/>
              </a:ext>
            </a:extLst>
          </p:cNvPr>
          <p:cNvSpPr/>
          <p:nvPr/>
        </p:nvSpPr>
        <p:spPr>
          <a:xfrm>
            <a:off x="446138" y="3581455"/>
            <a:ext cx="2181645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10%</a:t>
            </a:r>
          </a:p>
        </p:txBody>
      </p:sp>
      <p:sp>
        <p:nvSpPr>
          <p:cNvPr id="12" name="CuadroTexto 29">
            <a:extLst>
              <a:ext uri="{FF2B5EF4-FFF2-40B4-BE49-F238E27FC236}">
                <a16:creationId xmlns:a16="http://schemas.microsoft.com/office/drawing/2014/main" id="{087D8329-1CEA-DCF1-9615-7743E134B7B4}"/>
              </a:ext>
            </a:extLst>
          </p:cNvPr>
          <p:cNvSpPr txBox="1"/>
          <p:nvPr/>
        </p:nvSpPr>
        <p:spPr>
          <a:xfrm>
            <a:off x="219410" y="3291830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Prototipo de aplicación</a:t>
            </a:r>
          </a:p>
        </p:txBody>
      </p:sp>
      <p:sp>
        <p:nvSpPr>
          <p:cNvPr id="13" name="Rectángulo redondeado 27">
            <a:extLst>
              <a:ext uri="{FF2B5EF4-FFF2-40B4-BE49-F238E27FC236}">
                <a16:creationId xmlns:a16="http://schemas.microsoft.com/office/drawing/2014/main" id="{43717406-5B0C-AF24-8AC5-BF123B1C5B7D}"/>
              </a:ext>
            </a:extLst>
          </p:cNvPr>
          <p:cNvSpPr/>
          <p:nvPr/>
        </p:nvSpPr>
        <p:spPr>
          <a:xfrm>
            <a:off x="446138" y="2933383"/>
            <a:ext cx="2181646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10%</a:t>
            </a:r>
          </a:p>
        </p:txBody>
      </p:sp>
      <p:sp>
        <p:nvSpPr>
          <p:cNvPr id="14" name="CuadroTexto 29">
            <a:extLst>
              <a:ext uri="{FF2B5EF4-FFF2-40B4-BE49-F238E27FC236}">
                <a16:creationId xmlns:a16="http://schemas.microsoft.com/office/drawing/2014/main" id="{B5BFD39F-D9FA-747B-38A9-76B9E32FD6BB}"/>
              </a:ext>
            </a:extLst>
          </p:cNvPr>
          <p:cNvSpPr txBox="1"/>
          <p:nvPr/>
        </p:nvSpPr>
        <p:spPr>
          <a:xfrm>
            <a:off x="219410" y="2643758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 err="1">
                <a:solidFill>
                  <a:schemeClr val="tx1"/>
                </a:solidFill>
              </a:rPr>
              <a:t>Product</a:t>
            </a:r>
            <a:r>
              <a:rPr lang="es-CO" b="1" dirty="0">
                <a:solidFill>
                  <a:schemeClr val="tx1"/>
                </a:solidFill>
              </a:rPr>
              <a:t> Backlog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4691B1-EA15-200B-26DB-80B0B3AD4235}"/>
              </a:ext>
            </a:extLst>
          </p:cNvPr>
          <p:cNvSpPr txBox="1"/>
          <p:nvPr/>
        </p:nvSpPr>
        <p:spPr>
          <a:xfrm>
            <a:off x="4611381" y="4094423"/>
            <a:ext cx="3672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dirty="0">
                <a:solidFill>
                  <a:schemeClr val="tx2"/>
                </a:solidFill>
              </a:rPr>
              <a:t>Cada corte viene con su respectiva exposición, implementación y trabajo escrito</a:t>
            </a:r>
          </a:p>
        </p:txBody>
      </p:sp>
      <p:sp>
        <p:nvSpPr>
          <p:cNvPr id="16" name="Rectángulo redondeado 27">
            <a:extLst>
              <a:ext uri="{FF2B5EF4-FFF2-40B4-BE49-F238E27FC236}">
                <a16:creationId xmlns:a16="http://schemas.microsoft.com/office/drawing/2014/main" id="{F40B4ED0-B4F1-7D20-9E88-70B59C26033E}"/>
              </a:ext>
            </a:extLst>
          </p:cNvPr>
          <p:cNvSpPr/>
          <p:nvPr/>
        </p:nvSpPr>
        <p:spPr>
          <a:xfrm>
            <a:off x="4759348" y="1639447"/>
            <a:ext cx="3906402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20%</a:t>
            </a:r>
          </a:p>
        </p:txBody>
      </p:sp>
      <p:sp>
        <p:nvSpPr>
          <p:cNvPr id="17" name="CuadroTexto 29">
            <a:extLst>
              <a:ext uri="{FF2B5EF4-FFF2-40B4-BE49-F238E27FC236}">
                <a16:creationId xmlns:a16="http://schemas.microsoft.com/office/drawing/2014/main" id="{1C4F8CE3-9414-1BD1-2F2E-B5E47334FB97}"/>
              </a:ext>
            </a:extLst>
          </p:cNvPr>
          <p:cNvSpPr txBox="1"/>
          <p:nvPr/>
        </p:nvSpPr>
        <p:spPr>
          <a:xfrm>
            <a:off x="4532620" y="1349822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tx1"/>
                </a:solidFill>
              </a:rPr>
              <a:t>Trabajo en equipo</a:t>
            </a:r>
          </a:p>
        </p:txBody>
      </p:sp>
      <p:sp>
        <p:nvSpPr>
          <p:cNvPr id="18" name="Rectángulo redondeado 27">
            <a:extLst>
              <a:ext uri="{FF2B5EF4-FFF2-40B4-BE49-F238E27FC236}">
                <a16:creationId xmlns:a16="http://schemas.microsoft.com/office/drawing/2014/main" id="{A0E4E92C-7EFA-4EED-259D-0E123E5A6D8A}"/>
              </a:ext>
            </a:extLst>
          </p:cNvPr>
          <p:cNvSpPr/>
          <p:nvPr/>
        </p:nvSpPr>
        <p:spPr>
          <a:xfrm>
            <a:off x="4727237" y="2287909"/>
            <a:ext cx="2181646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10%</a:t>
            </a:r>
          </a:p>
        </p:txBody>
      </p:sp>
      <p:sp>
        <p:nvSpPr>
          <p:cNvPr id="19" name="CuadroTexto 29">
            <a:extLst>
              <a:ext uri="{FF2B5EF4-FFF2-40B4-BE49-F238E27FC236}">
                <a16:creationId xmlns:a16="http://schemas.microsoft.com/office/drawing/2014/main" id="{5BC89E32-45B1-2087-35F5-CC8FB27BADF0}"/>
              </a:ext>
            </a:extLst>
          </p:cNvPr>
          <p:cNvSpPr txBox="1"/>
          <p:nvPr/>
        </p:nvSpPr>
        <p:spPr>
          <a:xfrm>
            <a:off x="4500508" y="1998284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tx1"/>
                </a:solidFill>
              </a:rPr>
              <a:t>Documentación</a:t>
            </a:r>
          </a:p>
        </p:txBody>
      </p:sp>
    </p:spTree>
    <p:extLst>
      <p:ext uri="{BB962C8B-B14F-4D97-AF65-F5344CB8AC3E}">
        <p14:creationId xmlns:p14="http://schemas.microsoft.com/office/powerpoint/2010/main" val="41543673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1</a:t>
            </a:r>
          </a:p>
          <a:p>
            <a:r>
              <a:rPr lang="es-ES" dirty="0">
                <a:solidFill>
                  <a:schemeClr val="tx2"/>
                </a:solidFill>
              </a:rPr>
              <a:t>Servicios en red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8856" y="4164517"/>
            <a:ext cx="8547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Programaremos aplicaciones en la que se usen conceptos de comunicaciones: Direccionamiento IP, capa de red y transporte. Sabremos cómo ubicarnos en una red e identificarnos</a:t>
            </a:r>
          </a:p>
        </p:txBody>
      </p:sp>
      <p:pic>
        <p:nvPicPr>
          <p:cNvPr id="5" name="Picture 2" descr="tic guillot y gomez">
            <a:extLst>
              <a:ext uri="{FF2B5EF4-FFF2-40B4-BE49-F238E27FC236}">
                <a16:creationId xmlns:a16="http://schemas.microsoft.com/office/drawing/2014/main" id="{CFBD689E-B5D3-703F-61FA-14FAD37A8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1427649"/>
            <a:ext cx="4730864" cy="271580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00287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1</a:t>
            </a:r>
          </a:p>
          <a:p>
            <a:r>
              <a:rPr lang="es-ES" dirty="0">
                <a:solidFill>
                  <a:schemeClr val="tx2"/>
                </a:solidFill>
              </a:rPr>
              <a:t>Servicios en red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166101" y="4161314"/>
            <a:ext cx="681179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Veremos qué es una comunicación síncrona y una asíncrona. Sabremos cómo transferir datos a través de una red IP</a:t>
            </a:r>
          </a:p>
        </p:txBody>
      </p:sp>
      <p:pic>
        <p:nvPicPr>
          <p:cNvPr id="10" name="Picture 4" descr="Qué es TCP/IP? | Cómo funcionan el modelo y los protocolos | Avast">
            <a:extLst>
              <a:ext uri="{FF2B5EF4-FFF2-40B4-BE49-F238E27FC236}">
                <a16:creationId xmlns:a16="http://schemas.microsoft.com/office/drawing/2014/main" id="{A00B4587-3859-D740-88F2-2F60632953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9" y="1635646"/>
            <a:ext cx="5400600" cy="246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97302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1</a:t>
            </a:r>
          </a:p>
          <a:p>
            <a:r>
              <a:rPr lang="es-ES" dirty="0">
                <a:solidFill>
                  <a:schemeClr val="tx2"/>
                </a:solidFill>
              </a:rPr>
              <a:t>Servicios en red</a:t>
            </a: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Aprenderemos a crear una REST API</a:t>
            </a:r>
          </a:p>
        </p:txBody>
      </p:sp>
      <p:pic>
        <p:nvPicPr>
          <p:cNvPr id="7170" name="Picture 2" descr="REST API: Best Practices, Concepts, Structure, and Benefits | AltexSoft">
            <a:extLst>
              <a:ext uri="{FF2B5EF4-FFF2-40B4-BE49-F238E27FC236}">
                <a16:creationId xmlns:a16="http://schemas.microsoft.com/office/drawing/2014/main" id="{10ACCB5A-EA7D-F64B-8313-8C8464FDD7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37" b="13472"/>
          <a:stretch/>
        </p:blipFill>
        <p:spPr bwMode="auto">
          <a:xfrm>
            <a:off x="3131840" y="1447312"/>
            <a:ext cx="5688632" cy="2626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3689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3ED171-BE9A-B342-AF86-00EC246CE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DOMICIANO RINCÓN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836C5B-2153-F643-BA0A-AADA7509A4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384301"/>
            <a:ext cx="4685144" cy="301752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CO" b="1" dirty="0"/>
              <a:t>Cursos a cargo:</a:t>
            </a:r>
            <a:r>
              <a:rPr lang="es-CO" dirty="0"/>
              <a:t> Aplicaciones móviles, Proyecto Integrador 1 de SIS y TEL. Coordinador del club de programación competitiva. </a:t>
            </a:r>
          </a:p>
          <a:p>
            <a:pPr marL="0" indent="0">
              <a:buNone/>
            </a:pPr>
            <a:r>
              <a:rPr lang="es-CO" b="1" dirty="0"/>
              <a:t>Hobbies y curiosidades:</a:t>
            </a:r>
            <a:r>
              <a:rPr lang="es-CO" dirty="0"/>
              <a:t> Me gusta la geografía y el tema espacial. Se coser a mano, con cosedora y bordar. Me gusta dibujar y ver los diferentes estilos artísticos de los tatuajes aunque no tengo ninguno</a:t>
            </a:r>
          </a:p>
          <a:p>
            <a:pPr marL="0" indent="0">
              <a:buNone/>
            </a:pPr>
            <a:r>
              <a:rPr lang="es-CO" b="1" dirty="0"/>
              <a:t>Intereses: </a:t>
            </a:r>
            <a:r>
              <a:rPr lang="es-CO" dirty="0"/>
              <a:t>Me apasiona desarrollar desde hardware hasta software, desde </a:t>
            </a:r>
            <a:r>
              <a:rPr lang="es-CO" dirty="0" err="1"/>
              <a:t>frontend</a:t>
            </a:r>
            <a:r>
              <a:rPr lang="es-CO" dirty="0"/>
              <a:t> hasta </a:t>
            </a:r>
            <a:r>
              <a:rPr lang="es-CO" dirty="0" err="1"/>
              <a:t>backend</a:t>
            </a:r>
            <a:r>
              <a:rPr lang="es-CO" dirty="0"/>
              <a:t>. Me he especializado en programar aplicaciones móviles usando diversas tecnologías y lenguajes. También me gusta el tratamiento y análisis de señales y datos aplicador a la salud.</a:t>
            </a:r>
          </a:p>
          <a:p>
            <a:pPr marL="0" indent="0">
              <a:buNone/>
            </a:pPr>
            <a:r>
              <a:rPr lang="es-CO" b="1" dirty="0"/>
              <a:t>Intereses: </a:t>
            </a:r>
            <a:r>
              <a:rPr lang="es-CO" dirty="0"/>
              <a:t>Formar un grupo de estudiantes que se le midan a problemas algorítmicos retadores y salgan bien librados. Que desarrollen programas de calidad</a:t>
            </a:r>
          </a:p>
          <a:p>
            <a:pPr marL="0" indent="0">
              <a:buNone/>
            </a:pPr>
            <a:endParaRPr lang="es-CO" dirty="0"/>
          </a:p>
          <a:p>
            <a:endParaRPr lang="es-CO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FBCEB87D-A7E0-5940-B2EA-1443C1B05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1579230"/>
            <a:ext cx="3088062" cy="2787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04417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2</a:t>
            </a:r>
          </a:p>
          <a:p>
            <a:r>
              <a:rPr lang="es-ES" dirty="0">
                <a:solidFill>
                  <a:schemeClr val="tx2"/>
                </a:solidFill>
              </a:rPr>
              <a:t>Bases de datos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155926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Veremos el uso de bases de datos como componente de una red. También esto cómo nos permite almacenar información para soportar un servicio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56804234-80AC-BE4B-8D50-B828C6B8AC9F}"/>
              </a:ext>
            </a:extLst>
          </p:cNvPr>
          <p:cNvSpPr/>
          <p:nvPr/>
        </p:nvSpPr>
        <p:spPr>
          <a:xfrm>
            <a:off x="5364088" y="3628022"/>
            <a:ext cx="19094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b="1" dirty="0">
                <a:solidFill>
                  <a:schemeClr val="tx1"/>
                </a:solidFill>
              </a:rPr>
              <a:t>ALMACENAMIENTO</a:t>
            </a:r>
            <a:endParaRPr lang="es-CO" dirty="0">
              <a:solidFill>
                <a:schemeClr val="tx1"/>
              </a:solidFill>
            </a:endParaRPr>
          </a:p>
        </p:txBody>
      </p:sp>
      <p:pic>
        <p:nvPicPr>
          <p:cNvPr id="5124" name="Picture 4" descr="Icono de Database estilo Pastel">
            <a:extLst>
              <a:ext uri="{FF2B5EF4-FFF2-40B4-BE49-F238E27FC236}">
                <a16:creationId xmlns:a16="http://schemas.microsoft.com/office/drawing/2014/main" id="{A4924C04-73D3-1E46-9A0B-04410AB9F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2982" y="1431613"/>
            <a:ext cx="2211710" cy="2211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12104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2</a:t>
            </a:r>
          </a:p>
          <a:p>
            <a:r>
              <a:rPr lang="es-ES" dirty="0">
                <a:solidFill>
                  <a:schemeClr val="tx2"/>
                </a:solidFill>
              </a:rPr>
              <a:t>Bases de datos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En una arquitectura convencional, las bases de datos son el corazón de la información de un servicio</a:t>
            </a:r>
          </a:p>
        </p:txBody>
      </p:sp>
      <p:pic>
        <p:nvPicPr>
          <p:cNvPr id="9" name="Picture 2" descr="Diferencia entre API y Servicio Web | by BeltranC | beltranc | Medium">
            <a:extLst>
              <a:ext uri="{FF2B5EF4-FFF2-40B4-BE49-F238E27FC236}">
                <a16:creationId xmlns:a16="http://schemas.microsoft.com/office/drawing/2014/main" id="{CFAC9E0C-8EB2-AA4A-8AC6-20A20CCD42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961" y="1447037"/>
            <a:ext cx="4813487" cy="2707587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</p:pic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6021248A-EAE9-5641-917B-CC4A843AF48D}"/>
              </a:ext>
            </a:extLst>
          </p:cNvPr>
          <p:cNvCxnSpPr/>
          <p:nvPr/>
        </p:nvCxnSpPr>
        <p:spPr>
          <a:xfrm flipH="1">
            <a:off x="5759886" y="3795886"/>
            <a:ext cx="12241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96843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3</a:t>
            </a:r>
          </a:p>
          <a:p>
            <a:r>
              <a:rPr lang="es-ES" dirty="0">
                <a:solidFill>
                  <a:schemeClr val="tx2"/>
                </a:solidFill>
              </a:rPr>
              <a:t>Consumo de servicios REST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3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Aprenderemos, desde una página web, a cómo consumir un servicio web. Nos conectaremos al API que ustedes crearán</a:t>
            </a:r>
          </a:p>
        </p:txBody>
      </p:sp>
      <p:pic>
        <p:nvPicPr>
          <p:cNvPr id="1026" name="Picture 2" descr="Cómo descubrir quién es el dueño de una página web | Lifestyle | Cinco Días">
            <a:extLst>
              <a:ext uri="{FF2B5EF4-FFF2-40B4-BE49-F238E27FC236}">
                <a16:creationId xmlns:a16="http://schemas.microsoft.com/office/drawing/2014/main" id="{5C73B83B-9336-86F8-268A-172D4119CB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447038"/>
            <a:ext cx="3455243" cy="2778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53111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4</a:t>
            </a:r>
          </a:p>
          <a:p>
            <a:r>
              <a:rPr lang="es-ES" dirty="0">
                <a:solidFill>
                  <a:schemeClr val="tx2"/>
                </a:solidFill>
              </a:rPr>
              <a:t>Despliegue</a:t>
            </a: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4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Sabremos cómo desplegar estas aplicaciones de forma local (</a:t>
            </a:r>
            <a:r>
              <a:rPr lang="es-ES" dirty="0" err="1">
                <a:solidFill>
                  <a:schemeClr val="tx2"/>
                </a:solidFill>
              </a:rPr>
              <a:t>on-premisse</a:t>
            </a:r>
            <a:r>
              <a:rPr lang="es-ES" dirty="0">
                <a:solidFill>
                  <a:schemeClr val="tx2"/>
                </a:solidFill>
              </a:rPr>
              <a:t>) y remota</a:t>
            </a:r>
          </a:p>
        </p:txBody>
      </p:sp>
      <p:pic>
        <p:nvPicPr>
          <p:cNvPr id="8194" name="Picture 2" descr="Qué es el Desarrollo Front end, Back end y Fullstack? | by Ken Ruiz Inoue |  Deuk | Medium">
            <a:extLst>
              <a:ext uri="{FF2B5EF4-FFF2-40B4-BE49-F238E27FC236}">
                <a16:creationId xmlns:a16="http://schemas.microsoft.com/office/drawing/2014/main" id="{F63B35D8-B0D2-C544-AA6B-DC6FCC7B6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255" y="1569447"/>
            <a:ext cx="4248472" cy="2389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Clouds - Free weather icons">
            <a:extLst>
              <a:ext uri="{FF2B5EF4-FFF2-40B4-BE49-F238E27FC236}">
                <a16:creationId xmlns:a16="http://schemas.microsoft.com/office/drawing/2014/main" id="{A09421C8-E847-DF4C-A676-3F12B0FE8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1014194"/>
            <a:ext cx="1224136" cy="122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F39E5453-491E-EE41-9DD0-1176F12752F4}"/>
              </a:ext>
            </a:extLst>
          </p:cNvPr>
          <p:cNvSpPr/>
          <p:nvPr/>
        </p:nvSpPr>
        <p:spPr>
          <a:xfrm>
            <a:off x="6065802" y="1581887"/>
            <a:ext cx="6848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NUBE</a:t>
            </a:r>
            <a:endParaRPr lang="es-CO" dirty="0">
              <a:solidFill>
                <a:schemeClr val="bg1"/>
              </a:solidFill>
            </a:endParaRP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D6E89B64-B163-524C-B127-9CC6F21A0A61}"/>
              </a:ext>
            </a:extLst>
          </p:cNvPr>
          <p:cNvCxnSpPr>
            <a:cxnSpLocks/>
          </p:cNvCxnSpPr>
          <p:nvPr/>
        </p:nvCxnSpPr>
        <p:spPr>
          <a:xfrm>
            <a:off x="5668333" y="2148994"/>
            <a:ext cx="1404156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638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5</a:t>
            </a:r>
          </a:p>
          <a:p>
            <a:r>
              <a:rPr lang="es-ES" dirty="0">
                <a:solidFill>
                  <a:schemeClr val="tx2"/>
                </a:solidFill>
              </a:rPr>
              <a:t>Gestión ágil de proyectos</a:t>
            </a: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5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Sabremos cómo trabajar en un proyecto real. Dividir el trabajo, usar estrategias de </a:t>
            </a:r>
            <a:r>
              <a:rPr lang="es-ES" dirty="0" err="1">
                <a:solidFill>
                  <a:schemeClr val="tx2"/>
                </a:solidFill>
              </a:rPr>
              <a:t>branching</a:t>
            </a:r>
            <a:r>
              <a:rPr lang="es-ES" dirty="0">
                <a:solidFill>
                  <a:schemeClr val="tx2"/>
                </a:solidFill>
              </a:rPr>
              <a:t>, hacer seguimiento a proyectos.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F39E5453-491E-EE41-9DD0-1176F12752F4}"/>
              </a:ext>
            </a:extLst>
          </p:cNvPr>
          <p:cNvSpPr/>
          <p:nvPr/>
        </p:nvSpPr>
        <p:spPr>
          <a:xfrm>
            <a:off x="6065802" y="1581887"/>
            <a:ext cx="6848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NUBE</a:t>
            </a:r>
            <a:endParaRPr lang="es-CO" dirty="0">
              <a:solidFill>
                <a:schemeClr val="bg1"/>
              </a:solidFill>
            </a:endParaRPr>
          </a:p>
        </p:txBody>
      </p:sp>
      <p:pic>
        <p:nvPicPr>
          <p:cNvPr id="3078" name="Picture 6" descr="Git note | Mr.Miaow Blog">
            <a:extLst>
              <a:ext uri="{FF2B5EF4-FFF2-40B4-BE49-F238E27FC236}">
                <a16:creationId xmlns:a16="http://schemas.microsoft.com/office/drawing/2014/main" id="{8A240454-164F-4A6A-5E71-77C960A56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1447037"/>
            <a:ext cx="5040560" cy="2649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3777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Materias a integrar</a:t>
            </a:r>
            <a:endParaRPr lang="es-CO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3637B3E-6B28-B043-6543-E2B39A2D0EA8}"/>
              </a:ext>
            </a:extLst>
          </p:cNvPr>
          <p:cNvSpPr/>
          <p:nvPr/>
        </p:nvSpPr>
        <p:spPr>
          <a:xfrm>
            <a:off x="1173048" y="14700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Electrónica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AC4FFCD-8B02-9058-3010-A2C92818F06E}"/>
              </a:ext>
            </a:extLst>
          </p:cNvPr>
          <p:cNvSpPr/>
          <p:nvPr/>
        </p:nvSpPr>
        <p:spPr>
          <a:xfrm>
            <a:off x="1173047" y="19641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Lógica Digital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0087561-8ED1-0B8A-C2C2-0364C365E4FE}"/>
              </a:ext>
            </a:extLst>
          </p:cNvPr>
          <p:cNvSpPr/>
          <p:nvPr/>
        </p:nvSpPr>
        <p:spPr>
          <a:xfrm>
            <a:off x="5580112" y="14700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APO 1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2FB36104-0CE4-5FF3-912F-464CA58AAF6F}"/>
              </a:ext>
            </a:extLst>
          </p:cNvPr>
          <p:cNvSpPr/>
          <p:nvPr/>
        </p:nvSpPr>
        <p:spPr>
          <a:xfrm>
            <a:off x="5580112" y="19641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APO 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FDB224-F11A-8492-6379-11EC23569BF5}"/>
              </a:ext>
            </a:extLst>
          </p:cNvPr>
          <p:cNvSpPr txBox="1"/>
          <p:nvPr/>
        </p:nvSpPr>
        <p:spPr>
          <a:xfrm>
            <a:off x="3289883" y="130145"/>
            <a:ext cx="55738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b="1" dirty="0">
                <a:solidFill>
                  <a:schemeClr val="tx1"/>
                </a:solidFill>
              </a:rPr>
              <a:t>PROYECTO INTEGRADOR 1</a:t>
            </a:r>
            <a:endParaRPr lang="en-CO" b="1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552E331-F823-8410-9C89-CD236C6DBB57}"/>
              </a:ext>
            </a:extLst>
          </p:cNvPr>
          <p:cNvSpPr txBox="1"/>
          <p:nvPr/>
        </p:nvSpPr>
        <p:spPr>
          <a:xfrm>
            <a:off x="323889" y="2487235"/>
            <a:ext cx="3960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Conocimientos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diseño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electrónico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,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uso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sensores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actuadores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.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Programación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microcontrolador</a:t>
            </a:r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Implementarán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un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nodo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hardware que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compone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sistema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distribuido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red</a:t>
            </a:r>
          </a:p>
          <a:p>
            <a:pPr algn="just" fontAlgn="b"/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C85658E-CD79-7DA7-D9D7-C8377D73CEAB}"/>
              </a:ext>
            </a:extLst>
          </p:cNvPr>
          <p:cNvSpPr txBox="1"/>
          <p:nvPr/>
        </p:nvSpPr>
        <p:spPr>
          <a:xfrm>
            <a:off x="4860112" y="2495056"/>
            <a:ext cx="3960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estudiante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es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capaz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crear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algoritmos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usando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un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lenguaje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programación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.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Saben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usar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procesos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concurrentes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.</a:t>
            </a:r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Usar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án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programación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todo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el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tiempo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, para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todos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los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nodos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que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componen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el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sistema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1757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Materias a integrar</a:t>
            </a:r>
            <a:endParaRPr lang="es-CO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FFDB224-F11A-8492-6379-11EC23569BF5}"/>
              </a:ext>
            </a:extLst>
          </p:cNvPr>
          <p:cNvSpPr txBox="1"/>
          <p:nvPr/>
        </p:nvSpPr>
        <p:spPr>
          <a:xfrm>
            <a:off x="3289883" y="130145"/>
            <a:ext cx="55738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b="1" dirty="0">
                <a:solidFill>
                  <a:schemeClr val="tx1"/>
                </a:solidFill>
              </a:rPr>
              <a:t>PROYECTO INTEGRADOR 1</a:t>
            </a:r>
            <a:endParaRPr lang="en-CO" b="1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D56D6F-1A36-C288-A086-58ED7CA4EBE0}"/>
              </a:ext>
            </a:extLst>
          </p:cNvPr>
          <p:cNvSpPr txBox="1"/>
          <p:nvPr/>
        </p:nvSpPr>
        <p:spPr>
          <a:xfrm>
            <a:off x="304479" y="2352358"/>
            <a:ext cx="3960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Reconocen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interpretan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diseñan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estructuras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datos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que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permiten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almacenamiento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eficaz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la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información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. Ha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programado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algoritmos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ordenamiento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búsqueda</a:t>
            </a:r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Usarán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estas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bases para usar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tecnologías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base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datos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que se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basan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los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conceptos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búsqueda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y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ordenamiento</a:t>
            </a:r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232A05-DFFD-9CA5-1E4D-F7739C85EC1C}"/>
              </a:ext>
            </a:extLst>
          </p:cNvPr>
          <p:cNvSpPr txBox="1"/>
          <p:nvPr/>
        </p:nvSpPr>
        <p:spPr>
          <a:xfrm>
            <a:off x="4903689" y="3171621"/>
            <a:ext cx="3960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Saben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diseñar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software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reconocen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qué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es un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sistema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interconectado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por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red.</a:t>
            </a: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Levantarán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requerimientos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usarán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diagramas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para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comunicar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activamente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las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soluciones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propuestas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B189B42-B7E8-75FB-7220-5F76376B4A63}"/>
              </a:ext>
            </a:extLst>
          </p:cNvPr>
          <p:cNvSpPr/>
          <p:nvPr/>
        </p:nvSpPr>
        <p:spPr>
          <a:xfrm>
            <a:off x="762746" y="2057321"/>
            <a:ext cx="3043465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Computación y estructuras discretas I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93A3EBD-3EFC-3210-BAC4-6AB318D27F60}"/>
              </a:ext>
            </a:extLst>
          </p:cNvPr>
          <p:cNvSpPr/>
          <p:nvPr/>
        </p:nvSpPr>
        <p:spPr>
          <a:xfrm>
            <a:off x="5580112" y="1992766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Ingesoft 1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9E577F8-7304-3D4A-51D3-5A9AE122C547}"/>
              </a:ext>
            </a:extLst>
          </p:cNvPr>
          <p:cNvSpPr/>
          <p:nvPr/>
        </p:nvSpPr>
        <p:spPr>
          <a:xfrm>
            <a:off x="5580112" y="2533084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Sistemas TIC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197CC86-DFA2-AC30-F435-8F0D88BA1839}"/>
              </a:ext>
            </a:extLst>
          </p:cNvPr>
          <p:cNvSpPr/>
          <p:nvPr/>
        </p:nvSpPr>
        <p:spPr>
          <a:xfrm>
            <a:off x="5580112" y="1447037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Arquitecturas TIC</a:t>
            </a:r>
          </a:p>
        </p:txBody>
      </p:sp>
    </p:spTree>
    <p:extLst>
      <p:ext uri="{BB962C8B-B14F-4D97-AF65-F5344CB8AC3E}">
        <p14:creationId xmlns:p14="http://schemas.microsoft.com/office/powerpoint/2010/main" val="1873067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Materias a integrar</a:t>
            </a:r>
            <a:endParaRPr lang="es-CO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FFDB224-F11A-8492-6379-11EC23569BF5}"/>
              </a:ext>
            </a:extLst>
          </p:cNvPr>
          <p:cNvSpPr txBox="1"/>
          <p:nvPr/>
        </p:nvSpPr>
        <p:spPr>
          <a:xfrm>
            <a:off x="3289883" y="130145"/>
            <a:ext cx="55738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b="1" dirty="0">
                <a:solidFill>
                  <a:schemeClr val="tx1"/>
                </a:solidFill>
              </a:rPr>
              <a:t>PROYECTO INTEGRADOR 1</a:t>
            </a:r>
            <a:endParaRPr lang="en-CO" b="1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D56D6F-1A36-C288-A086-58ED7CA4EBE0}"/>
              </a:ext>
            </a:extLst>
          </p:cNvPr>
          <p:cNvSpPr txBox="1"/>
          <p:nvPr/>
        </p:nvSpPr>
        <p:spPr>
          <a:xfrm>
            <a:off x="1331640" y="2545616"/>
            <a:ext cx="597666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Conocen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el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análisis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númerico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por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medio de Python y sus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librerías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.</a:t>
            </a:r>
          </a:p>
          <a:p>
            <a:pPr algn="ctr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Usarán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estas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bases para usar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tecnologías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análisis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datos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,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enfocado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al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análisis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señales</a:t>
            </a:r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93A3EBD-3EFC-3210-BAC4-6AB318D27F60}"/>
              </a:ext>
            </a:extLst>
          </p:cNvPr>
          <p:cNvSpPr/>
          <p:nvPr/>
        </p:nvSpPr>
        <p:spPr>
          <a:xfrm>
            <a:off x="3079321" y="1992766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Matemáticas Aplicadas 2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197CC86-DFA2-AC30-F435-8F0D88BA1839}"/>
              </a:ext>
            </a:extLst>
          </p:cNvPr>
          <p:cNvSpPr/>
          <p:nvPr/>
        </p:nvSpPr>
        <p:spPr>
          <a:xfrm>
            <a:off x="3079321" y="1447037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Matemáticas Aplicadas 1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FC4F437D-74E6-5B32-AA7F-6810DABFC60F}"/>
              </a:ext>
            </a:extLst>
          </p:cNvPr>
          <p:cNvSpPr/>
          <p:nvPr/>
        </p:nvSpPr>
        <p:spPr>
          <a:xfrm>
            <a:off x="3079321" y="2538495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Matemáticas Aplicadas 3</a:t>
            </a:r>
          </a:p>
        </p:txBody>
      </p:sp>
    </p:spTree>
    <p:extLst>
      <p:ext uri="{BB962C8B-B14F-4D97-AF65-F5344CB8AC3E}">
        <p14:creationId xmlns:p14="http://schemas.microsoft.com/office/powerpoint/2010/main" val="297150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Unidades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593711"/>
            <a:ext cx="3240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SERVICIOS EN RED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Uso de la red en software. Envío y recepción de datos, RestAPI, backend, arquitectura de capas, HTTP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BASE DE DATOS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Diseño de base de datos, base de datos como componente de la red. Uso de bases de datos relacionales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CONSUMO DE SERVICIOS REST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Comunicación con REST API, HTTP desde </a:t>
            </a:r>
            <a:r>
              <a:rPr lang="en-CO" b="1" dirty="0">
                <a:solidFill>
                  <a:schemeClr val="tx2"/>
                </a:solidFill>
              </a:rPr>
              <a:t>web</a:t>
            </a:r>
            <a:r>
              <a:rPr lang="en-CO" dirty="0">
                <a:solidFill>
                  <a:schemeClr val="tx2"/>
                </a:solidFill>
              </a:rPr>
              <a:t> y desde un dispositivo </a:t>
            </a:r>
            <a:r>
              <a:rPr lang="en-CO" b="1" dirty="0">
                <a:solidFill>
                  <a:schemeClr val="tx2"/>
                </a:solidFill>
              </a:rPr>
              <a:t>electrónico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625304" y="1651748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4" name="Elipse 13"/>
          <p:cNvSpPr/>
          <p:nvPr/>
        </p:nvSpPr>
        <p:spPr>
          <a:xfrm>
            <a:off x="625304" y="2727842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0277358-24C8-BF44-895C-A7903CEDE574}"/>
              </a:ext>
            </a:extLst>
          </p:cNvPr>
          <p:cNvSpPr txBox="1"/>
          <p:nvPr/>
        </p:nvSpPr>
        <p:spPr>
          <a:xfrm>
            <a:off x="5314340" y="1593711"/>
            <a:ext cx="3240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DESPLIEGUE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Uso de contenedores para distribuir la solución en la red local y remota.</a:t>
            </a:r>
          </a:p>
          <a:p>
            <a:pPr marL="0" indent="0">
              <a:buNone/>
            </a:pPr>
            <a:endParaRPr lang="en-CO" b="1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GESTIÓN ÁGUIL DE PROYECTOS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Workflow, estrategias de branching, product backlog, gestión del avace del proyecto.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7803282D-7DA6-E94C-9421-E7B09E65C2E5}"/>
              </a:ext>
            </a:extLst>
          </p:cNvPr>
          <p:cNvSpPr/>
          <p:nvPr/>
        </p:nvSpPr>
        <p:spPr>
          <a:xfrm>
            <a:off x="625304" y="3756329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3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9C7A6D1-8FF2-F94D-B1A6-B5509B7FD64D}"/>
              </a:ext>
            </a:extLst>
          </p:cNvPr>
          <p:cNvSpPr/>
          <p:nvPr/>
        </p:nvSpPr>
        <p:spPr>
          <a:xfrm>
            <a:off x="4810304" y="1663392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4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6" name="Elipse 10">
            <a:extLst>
              <a:ext uri="{FF2B5EF4-FFF2-40B4-BE49-F238E27FC236}">
                <a16:creationId xmlns:a16="http://schemas.microsoft.com/office/drawing/2014/main" id="{72B8A811-7D86-DDFB-8773-3327904ED134}"/>
              </a:ext>
            </a:extLst>
          </p:cNvPr>
          <p:cNvSpPr/>
          <p:nvPr/>
        </p:nvSpPr>
        <p:spPr>
          <a:xfrm>
            <a:off x="4810304" y="2726554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5</a:t>
            </a:r>
            <a:endParaRPr lang="es-C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153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7F6AB-7731-5240-9B32-6E7792E42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Composición</a:t>
            </a:r>
            <a:r>
              <a:rPr lang="en-US" dirty="0"/>
              <a:t> del </a:t>
            </a:r>
            <a:r>
              <a:rPr lang="en-US" dirty="0" err="1"/>
              <a:t>curso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A17402B-4A45-6246-83BB-7FC88CBDD7DC}"/>
              </a:ext>
            </a:extLst>
          </p:cNvPr>
          <p:cNvSpPr/>
          <p:nvPr/>
        </p:nvSpPr>
        <p:spPr>
          <a:xfrm>
            <a:off x="598806" y="1648996"/>
            <a:ext cx="1958197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Servicios</a:t>
            </a:r>
            <a:r>
              <a:rPr lang="en-US" sz="1000" dirty="0">
                <a:solidFill>
                  <a:schemeClr val="bg1"/>
                </a:solidFill>
              </a:rPr>
              <a:t> </a:t>
            </a:r>
            <a:r>
              <a:rPr lang="en-US" sz="1000" dirty="0" err="1">
                <a:solidFill>
                  <a:schemeClr val="bg1"/>
                </a:solidFill>
              </a:rPr>
              <a:t>en</a:t>
            </a:r>
            <a:r>
              <a:rPr lang="en-US" sz="1000" dirty="0">
                <a:solidFill>
                  <a:schemeClr val="bg1"/>
                </a:solidFill>
              </a:rPr>
              <a:t> red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79AD009-042A-4541-9A98-EAB2EB8C5FE0}"/>
              </a:ext>
            </a:extLst>
          </p:cNvPr>
          <p:cNvSpPr/>
          <p:nvPr/>
        </p:nvSpPr>
        <p:spPr>
          <a:xfrm>
            <a:off x="611560" y="1389093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58534C4-049A-B340-83ED-2727A396A499}"/>
              </a:ext>
            </a:extLst>
          </p:cNvPr>
          <p:cNvSpPr/>
          <p:nvPr/>
        </p:nvSpPr>
        <p:spPr>
          <a:xfrm>
            <a:off x="1115616" y="1392236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5F3EBC1-F1F5-774D-9CA3-7EB2AFDC3BD9}"/>
              </a:ext>
            </a:extLst>
          </p:cNvPr>
          <p:cNvSpPr/>
          <p:nvPr/>
        </p:nvSpPr>
        <p:spPr>
          <a:xfrm>
            <a:off x="1629283" y="1393328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5B95E5C-89A7-D74B-9C80-12C11245DAF7}"/>
              </a:ext>
            </a:extLst>
          </p:cNvPr>
          <p:cNvSpPr/>
          <p:nvPr/>
        </p:nvSpPr>
        <p:spPr>
          <a:xfrm>
            <a:off x="2133339" y="1396471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C1AC4B3-BE9B-334B-8AFA-3E577F8F2FB1}"/>
              </a:ext>
            </a:extLst>
          </p:cNvPr>
          <p:cNvSpPr/>
          <p:nvPr/>
        </p:nvSpPr>
        <p:spPr>
          <a:xfrm>
            <a:off x="2672764" y="1399614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38D0F5A-1570-CF44-AB2B-E26DB31D2243}"/>
              </a:ext>
            </a:extLst>
          </p:cNvPr>
          <p:cNvSpPr/>
          <p:nvPr/>
        </p:nvSpPr>
        <p:spPr>
          <a:xfrm>
            <a:off x="3186431" y="1395379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DC44D7E-732D-1D42-B573-EC2C09E843D7}"/>
              </a:ext>
            </a:extLst>
          </p:cNvPr>
          <p:cNvSpPr/>
          <p:nvPr/>
        </p:nvSpPr>
        <p:spPr>
          <a:xfrm>
            <a:off x="3696510" y="1401647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C6F099D-07FD-094B-BFE4-EE6E53488D40}"/>
              </a:ext>
            </a:extLst>
          </p:cNvPr>
          <p:cNvSpPr/>
          <p:nvPr/>
        </p:nvSpPr>
        <p:spPr>
          <a:xfrm>
            <a:off x="4200566" y="1404790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90691B9B-25AC-E841-B0D1-86CF976FE950}"/>
              </a:ext>
            </a:extLst>
          </p:cNvPr>
          <p:cNvSpPr/>
          <p:nvPr/>
        </p:nvSpPr>
        <p:spPr>
          <a:xfrm>
            <a:off x="4704622" y="1405625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9F873BE-3872-864E-AA19-62C786FD99AC}"/>
              </a:ext>
            </a:extLst>
          </p:cNvPr>
          <p:cNvSpPr/>
          <p:nvPr/>
        </p:nvSpPr>
        <p:spPr>
          <a:xfrm>
            <a:off x="5208678" y="1408768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6AFE635-53EB-BE47-BE26-0A853804B00B}"/>
              </a:ext>
            </a:extLst>
          </p:cNvPr>
          <p:cNvSpPr/>
          <p:nvPr/>
        </p:nvSpPr>
        <p:spPr>
          <a:xfrm>
            <a:off x="5722345" y="1409860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11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4B19FE0-2820-5346-A79A-071DD456AB51}"/>
              </a:ext>
            </a:extLst>
          </p:cNvPr>
          <p:cNvSpPr/>
          <p:nvPr/>
        </p:nvSpPr>
        <p:spPr>
          <a:xfrm>
            <a:off x="6226401" y="1413003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12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4D7CA54E-4FF8-E844-87CE-3E3D709BAA7F}"/>
              </a:ext>
            </a:extLst>
          </p:cNvPr>
          <p:cNvSpPr/>
          <p:nvPr/>
        </p:nvSpPr>
        <p:spPr>
          <a:xfrm>
            <a:off x="6775437" y="1408768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13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05243AE-D18B-0A45-B063-11A43AFEE53B}"/>
              </a:ext>
            </a:extLst>
          </p:cNvPr>
          <p:cNvSpPr/>
          <p:nvPr/>
        </p:nvSpPr>
        <p:spPr>
          <a:xfrm>
            <a:off x="7279493" y="1411911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14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3F8DE1BA-FF66-3848-9A1E-B1890C7B43D7}"/>
              </a:ext>
            </a:extLst>
          </p:cNvPr>
          <p:cNvSpPr/>
          <p:nvPr/>
        </p:nvSpPr>
        <p:spPr>
          <a:xfrm>
            <a:off x="7793160" y="1413003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E07B029D-A9D5-664E-9A58-FDADC1335B15}"/>
              </a:ext>
            </a:extLst>
          </p:cNvPr>
          <p:cNvSpPr/>
          <p:nvPr/>
        </p:nvSpPr>
        <p:spPr>
          <a:xfrm>
            <a:off x="8300804" y="1410970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16</a:t>
            </a:r>
          </a:p>
        </p:txBody>
      </p:sp>
      <p:sp>
        <p:nvSpPr>
          <p:cNvPr id="35" name="Rounded Rectangle 6">
            <a:extLst>
              <a:ext uri="{FF2B5EF4-FFF2-40B4-BE49-F238E27FC236}">
                <a16:creationId xmlns:a16="http://schemas.microsoft.com/office/drawing/2014/main" id="{806D9373-536A-FE48-AADD-C38A5399E990}"/>
              </a:ext>
            </a:extLst>
          </p:cNvPr>
          <p:cNvSpPr/>
          <p:nvPr/>
        </p:nvSpPr>
        <p:spPr>
          <a:xfrm>
            <a:off x="7279493" y="2931790"/>
            <a:ext cx="937332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Despliegue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1" name="Rounded Rectangle 6">
            <a:extLst>
              <a:ext uri="{FF2B5EF4-FFF2-40B4-BE49-F238E27FC236}">
                <a16:creationId xmlns:a16="http://schemas.microsoft.com/office/drawing/2014/main" id="{A898665B-CA02-EF4A-96FB-71B96F001134}"/>
              </a:ext>
            </a:extLst>
          </p:cNvPr>
          <p:cNvSpPr/>
          <p:nvPr/>
        </p:nvSpPr>
        <p:spPr>
          <a:xfrm>
            <a:off x="611560" y="3510134"/>
            <a:ext cx="8112908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Gestión</a:t>
            </a:r>
            <a:r>
              <a:rPr lang="en-US" sz="1000" dirty="0">
                <a:solidFill>
                  <a:schemeClr val="bg1"/>
                </a:solidFill>
              </a:rPr>
              <a:t> de </a:t>
            </a:r>
            <a:r>
              <a:rPr lang="en-US" sz="1000" dirty="0" err="1">
                <a:solidFill>
                  <a:schemeClr val="bg1"/>
                </a:solidFill>
              </a:rPr>
              <a:t>proyectos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3" name="Elipse 42">
            <a:extLst>
              <a:ext uri="{FF2B5EF4-FFF2-40B4-BE49-F238E27FC236}">
                <a16:creationId xmlns:a16="http://schemas.microsoft.com/office/drawing/2014/main" id="{7B6679CF-571F-EF45-87DF-666BD43CFEAA}"/>
              </a:ext>
            </a:extLst>
          </p:cNvPr>
          <p:cNvSpPr/>
          <p:nvPr/>
        </p:nvSpPr>
        <p:spPr>
          <a:xfrm>
            <a:off x="462920" y="1763067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6" name="Rounded Rectangle 6">
            <a:extLst>
              <a:ext uri="{FF2B5EF4-FFF2-40B4-BE49-F238E27FC236}">
                <a16:creationId xmlns:a16="http://schemas.microsoft.com/office/drawing/2014/main" id="{3E595EDD-B396-A94F-B3D9-DFB89F0C3B84}"/>
              </a:ext>
            </a:extLst>
          </p:cNvPr>
          <p:cNvSpPr/>
          <p:nvPr/>
        </p:nvSpPr>
        <p:spPr>
          <a:xfrm>
            <a:off x="2692889" y="1653149"/>
            <a:ext cx="6031579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Rest API</a:t>
            </a:r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3C1C007B-EF48-EB46-8607-5E663FF9F1D2}"/>
              </a:ext>
            </a:extLst>
          </p:cNvPr>
          <p:cNvSpPr/>
          <p:nvPr/>
        </p:nvSpPr>
        <p:spPr>
          <a:xfrm>
            <a:off x="7099473" y="3095045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4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C557013A-626D-8340-8785-B6785E5F46EE}"/>
              </a:ext>
            </a:extLst>
          </p:cNvPr>
          <p:cNvSpPr/>
          <p:nvPr/>
        </p:nvSpPr>
        <p:spPr>
          <a:xfrm>
            <a:off x="488531" y="3633918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5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8" name="Rounded Rectangle 6">
            <a:extLst>
              <a:ext uri="{FF2B5EF4-FFF2-40B4-BE49-F238E27FC236}">
                <a16:creationId xmlns:a16="http://schemas.microsoft.com/office/drawing/2014/main" id="{F9A61917-39D3-E33A-1420-F404D5952423}"/>
              </a:ext>
            </a:extLst>
          </p:cNvPr>
          <p:cNvSpPr/>
          <p:nvPr/>
        </p:nvSpPr>
        <p:spPr>
          <a:xfrm>
            <a:off x="4704623" y="2067694"/>
            <a:ext cx="4019845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Base de </a:t>
            </a:r>
            <a:r>
              <a:rPr lang="en-US" sz="1000" dirty="0" err="1">
                <a:solidFill>
                  <a:schemeClr val="bg1"/>
                </a:solidFill>
              </a:rPr>
              <a:t>datos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26" name="Elipse 44">
            <a:extLst>
              <a:ext uri="{FF2B5EF4-FFF2-40B4-BE49-F238E27FC236}">
                <a16:creationId xmlns:a16="http://schemas.microsoft.com/office/drawing/2014/main" id="{6B7A5585-A29A-58EF-B8CB-B948C7205034}"/>
              </a:ext>
            </a:extLst>
          </p:cNvPr>
          <p:cNvSpPr/>
          <p:nvPr/>
        </p:nvSpPr>
        <p:spPr>
          <a:xfrm>
            <a:off x="4524602" y="2200291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27" name="Rectángulo 2">
            <a:extLst>
              <a:ext uri="{FF2B5EF4-FFF2-40B4-BE49-F238E27FC236}">
                <a16:creationId xmlns:a16="http://schemas.microsoft.com/office/drawing/2014/main" id="{09AA8658-E0C0-0980-0C1D-AB9005EE6364}"/>
              </a:ext>
            </a:extLst>
          </p:cNvPr>
          <p:cNvSpPr/>
          <p:nvPr/>
        </p:nvSpPr>
        <p:spPr>
          <a:xfrm>
            <a:off x="4562596" y="2222129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32" name="Rounded Rectangle 6">
            <a:extLst>
              <a:ext uri="{FF2B5EF4-FFF2-40B4-BE49-F238E27FC236}">
                <a16:creationId xmlns:a16="http://schemas.microsoft.com/office/drawing/2014/main" id="{F2CFF0C4-5004-0577-BDC3-FF2CDF41B27C}"/>
              </a:ext>
            </a:extLst>
          </p:cNvPr>
          <p:cNvSpPr/>
          <p:nvPr/>
        </p:nvSpPr>
        <p:spPr>
          <a:xfrm>
            <a:off x="5722345" y="2499742"/>
            <a:ext cx="3002123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Consumo</a:t>
            </a:r>
            <a:r>
              <a:rPr lang="en-US" sz="1000" dirty="0">
                <a:solidFill>
                  <a:schemeClr val="bg1"/>
                </a:solidFill>
              </a:rPr>
              <a:t> de </a:t>
            </a:r>
            <a:r>
              <a:rPr lang="en-US" sz="1000" dirty="0" err="1">
                <a:solidFill>
                  <a:schemeClr val="bg1"/>
                </a:solidFill>
              </a:rPr>
              <a:t>servicios</a:t>
            </a:r>
            <a:r>
              <a:rPr lang="en-US" sz="1000" dirty="0">
                <a:solidFill>
                  <a:schemeClr val="bg1"/>
                </a:solidFill>
              </a:rPr>
              <a:t> REST</a:t>
            </a:r>
          </a:p>
        </p:txBody>
      </p:sp>
      <p:sp>
        <p:nvSpPr>
          <p:cNvPr id="33" name="Elipse 44">
            <a:extLst>
              <a:ext uri="{FF2B5EF4-FFF2-40B4-BE49-F238E27FC236}">
                <a16:creationId xmlns:a16="http://schemas.microsoft.com/office/drawing/2014/main" id="{0DA0BBC1-B07F-90AD-2D23-F43B55C97E68}"/>
              </a:ext>
            </a:extLst>
          </p:cNvPr>
          <p:cNvSpPr/>
          <p:nvPr/>
        </p:nvSpPr>
        <p:spPr>
          <a:xfrm>
            <a:off x="5542325" y="265611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34" name="Rectángulo 2">
            <a:extLst>
              <a:ext uri="{FF2B5EF4-FFF2-40B4-BE49-F238E27FC236}">
                <a16:creationId xmlns:a16="http://schemas.microsoft.com/office/drawing/2014/main" id="{2BA1FC6B-23BF-D2D3-225E-05C1500F3C0A}"/>
              </a:ext>
            </a:extLst>
          </p:cNvPr>
          <p:cNvSpPr/>
          <p:nvPr/>
        </p:nvSpPr>
        <p:spPr>
          <a:xfrm>
            <a:off x="5580319" y="2677951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3</a:t>
            </a:r>
            <a:endParaRPr lang="es-C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313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D83CE-A592-BEAB-1084-15EC295FC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Fases del proyecto integrador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3C4CC0D-C516-30A5-D370-F8FD7D61B6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284734"/>
            <a:ext cx="6606480" cy="3303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6775EDA-9B92-0001-8D9F-F218854410F9}"/>
              </a:ext>
            </a:extLst>
          </p:cNvPr>
          <p:cNvSpPr/>
          <p:nvPr/>
        </p:nvSpPr>
        <p:spPr>
          <a:xfrm>
            <a:off x="7753470" y="1284734"/>
            <a:ext cx="1403648" cy="33032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678BF0B-630A-D44C-369B-D1398F179956}"/>
              </a:ext>
            </a:extLst>
          </p:cNvPr>
          <p:cNvSpPr/>
          <p:nvPr/>
        </p:nvSpPr>
        <p:spPr>
          <a:xfrm>
            <a:off x="0" y="1284734"/>
            <a:ext cx="1187624" cy="33032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AF2CB4A-098E-1B4B-31A1-C6BEBCE4A5CB}"/>
              </a:ext>
            </a:extLst>
          </p:cNvPr>
          <p:cNvSpPr/>
          <p:nvPr/>
        </p:nvSpPr>
        <p:spPr>
          <a:xfrm>
            <a:off x="0" y="4587974"/>
            <a:ext cx="9157118" cy="2160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386226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F531171-6EC9-E079-BCF1-049C189DBC78}"/>
              </a:ext>
            </a:extLst>
          </p:cNvPr>
          <p:cNvSpPr txBox="1"/>
          <p:nvPr/>
        </p:nvSpPr>
        <p:spPr>
          <a:xfrm>
            <a:off x="50256" y="2243297"/>
            <a:ext cx="24186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Hardware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37489" y="3994340"/>
            <a:ext cx="24186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 web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CO" dirty="0"/>
              <a:t>Vista preliminar el proyecto integrador</a:t>
            </a:r>
          </a:p>
        </p:txBody>
      </p:sp>
    </p:spTree>
    <p:extLst>
      <p:ext uri="{BB962C8B-B14F-4D97-AF65-F5344CB8AC3E}">
        <p14:creationId xmlns:p14="http://schemas.microsoft.com/office/powerpoint/2010/main" val="188128913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Móviles">
      <a:dk1>
        <a:srgbClr val="073042"/>
      </a:dk1>
      <a:lt1>
        <a:srgbClr val="FFFFFF"/>
      </a:lt1>
      <a:dk2>
        <a:srgbClr val="073042"/>
      </a:dk2>
      <a:lt2>
        <a:srgbClr val="FFFFFF"/>
      </a:lt2>
      <a:accent1>
        <a:srgbClr val="FFFFFF"/>
      </a:accent1>
      <a:accent2>
        <a:srgbClr val="3DDB85"/>
      </a:accent2>
      <a:accent3>
        <a:srgbClr val="37A76F"/>
      </a:accent3>
      <a:accent4>
        <a:srgbClr val="44C1A3"/>
      </a:accent4>
      <a:accent5>
        <a:srgbClr val="D8F7E6"/>
      </a:accent5>
      <a:accent6>
        <a:srgbClr val="DBEFF5"/>
      </a:accent6>
      <a:hlink>
        <a:srgbClr val="F2F2F2"/>
      </a:hlink>
      <a:folHlink>
        <a:srgbClr val="B26B02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24699</TotalTime>
  <Words>958</Words>
  <Application>Microsoft Macintosh PowerPoint</Application>
  <PresentationFormat>On-screen Show (16:9)</PresentationFormat>
  <Paragraphs>232</Paragraphs>
  <Slides>24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Retrospección</vt:lpstr>
      <vt:lpstr>Proyecto Integrador 1</vt:lpstr>
      <vt:lpstr>DOMICIANO RINCÓN</vt:lpstr>
      <vt:lpstr>Materias a integrar</vt:lpstr>
      <vt:lpstr>Materias a integrar</vt:lpstr>
      <vt:lpstr>Materias a integrar</vt:lpstr>
      <vt:lpstr>Unidades</vt:lpstr>
      <vt:lpstr>Composición del curso</vt:lpstr>
      <vt:lpstr>Fases del proyecto integrador</vt:lpstr>
      <vt:lpstr>Vista preliminar el proyecto integrador</vt:lpstr>
      <vt:lpstr>Sistema de monitoreo de variables ambientales para hacer seguimiento de cultivos</vt:lpstr>
      <vt:lpstr>Sistema de registro de suscripciones a gimnasios para permitir el ingreso automático</vt:lpstr>
      <vt:lpstr>Sistema de reservas de los nuevos espacios de ICESI por medio de claves temporales</vt:lpstr>
      <vt:lpstr>Sistema de vigilancia en hogares</vt:lpstr>
      <vt:lpstr>Sistema de medición de temblor en manos para la prueba de espiral de arquímedes</vt:lpstr>
      <vt:lpstr>MDS UPDRS</vt:lpstr>
      <vt:lpstr>Calificación</vt:lpstr>
      <vt:lpstr>Composición del curso</vt:lpstr>
      <vt:lpstr>Composición del curso</vt:lpstr>
      <vt:lpstr>Composición del curso</vt:lpstr>
      <vt:lpstr>Composición del curso</vt:lpstr>
      <vt:lpstr>Composición del curso</vt:lpstr>
      <vt:lpstr>Composición del curso</vt:lpstr>
      <vt:lpstr>Composición del curso</vt:lpstr>
      <vt:lpstr>Composición del curso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Aplicaciones Móviles</dc:title>
  <dc:creator>Domiciano Rﭑηcφη</dc:creator>
  <cp:lastModifiedBy>Domiciano Rincon Niño</cp:lastModifiedBy>
  <cp:revision>147</cp:revision>
  <dcterms:modified xsi:type="dcterms:W3CDTF">2024-07-31T13:42:10Z</dcterms:modified>
</cp:coreProperties>
</file>